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72" r:id="rId2"/>
    <p:sldId id="257" r:id="rId3"/>
    <p:sldId id="277" r:id="rId4"/>
    <p:sldId id="280" r:id="rId5"/>
    <p:sldId id="286" r:id="rId6"/>
    <p:sldId id="289" r:id="rId7"/>
    <p:sldId id="296" r:id="rId8"/>
    <p:sldId id="290" r:id="rId9"/>
    <p:sldId id="306" r:id="rId10"/>
    <p:sldId id="307" r:id="rId11"/>
    <p:sldId id="305" r:id="rId12"/>
    <p:sldId id="304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3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23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3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4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1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67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4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4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7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4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5153" r="3478" b="21137"/>
          <a:stretch/>
        </p:blipFill>
        <p:spPr>
          <a:xfrm>
            <a:off x="0" y="0"/>
            <a:ext cx="9144000" cy="46641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156" y="4871468"/>
            <a:ext cx="8759687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ПАНЕЛЬНА ДИСКУСІЯ</a:t>
            </a:r>
            <a:endParaRPr lang="ru-RU" sz="2800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uk-UA" sz="2800" i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Перспективи розвитку правосуддя, спрямованого на усунення причин, що спонукають до вчинення правопорушень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3197" y="2080096"/>
            <a:ext cx="4647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Створено групи </a:t>
            </a:r>
          </a:p>
          <a:p>
            <a:pPr algn="ctr"/>
            <a:r>
              <a:rPr lang="uk-UA" b="1" dirty="0">
                <a:latin typeface="Gotham Pro" panose="02000503040000020004" pitchFamily="2" charset="0"/>
                <a:cs typeface="Gotham Pro" panose="02000503040000020004" pitchFamily="2" charset="0"/>
              </a:rPr>
              <a:t>с</a:t>
            </a:r>
            <a:r>
              <a:rPr lang="uk-UA" b="1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амопомочі для наркозалежних </a:t>
            </a:r>
            <a:endParaRPr lang="ru-RU" b="1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3074" name="Picture 2" descr="ÐÐ° Ð´Ð°Ð½Ð½Ð¾Ð¼ Ð¸Ð·Ð¾Ð±ÑÐ°Ð¶ÐµÐ½Ð¸Ð¸ Ð¼Ð¾Ð¶ÐµÑ Ð½Ð°ÑÐ¾Ð´Ð¸ÑÑÑÑ: 1 ÑÐµÐ»Ð¾Ð²Ðµ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2" y="3040074"/>
            <a:ext cx="3330298" cy="333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11839" y="492112"/>
            <a:ext cx="6045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Constantia" panose="02030602050306030303" pitchFamily="18" charset="0"/>
                <a:cs typeface="Gotham Pro Black" panose="02000903040000020004" pitchFamily="2" charset="0"/>
              </a:rPr>
              <a:t>Робота з профілактики </a:t>
            </a:r>
          </a:p>
          <a:p>
            <a:pPr algn="ctr"/>
            <a:r>
              <a:rPr lang="uk-UA" sz="2800" b="1" dirty="0" smtClean="0">
                <a:latin typeface="Constantia" panose="02030602050306030303" pitchFamily="18" charset="0"/>
                <a:cs typeface="Gotham Pro Black" panose="02000903040000020004" pitchFamily="2" charset="0"/>
              </a:rPr>
              <a:t>злочинів серед наркозалежних </a:t>
            </a:r>
            <a:endParaRPr lang="uk-UA" sz="2800" b="1" dirty="0">
              <a:latin typeface="Constantia" panose="02030602050306030303" pitchFamily="18" charset="0"/>
              <a:cs typeface="Gotham Pro Black" panose="02000903040000020004" pitchFamily="2" charset="0"/>
            </a:endParaRPr>
          </a:p>
        </p:txBody>
      </p:sp>
      <p:pic>
        <p:nvPicPr>
          <p:cNvPr id="1026" name="Picture 2" descr="ÐÐ° Ð´Ð°Ð½Ð½Ð¾Ð¼ Ð¸Ð·Ð¾Ð±ÑÐ°Ð¶ÐµÐ½Ð¸Ð¸ Ð¼Ð¾Ð¶ÐµÑ Ð½Ð°ÑÐ¾Ð´Ð¸ÑÑÑÑ: 8 ÑÐµÐ»Ð¾Ð²ÐµÐº, Ð² ÑÐ¾Ð¼ ÑÐ¸ÑÐ»Ðµ ÐÐ°ÑÐ³Ð°ÑÐ¸ÑÐ° ÐÐ¸ÑÐ°ÑÐµÐ²Ð°, Yevgen Poltenko Ð¸ VÃ­talÃ­y Babika, Ð»ÑÐ´Ð¸ ÑÐ»ÑÐ±Ð°ÑÑÑÑ, Ð»ÑÐ´Ð¸ ÑÑÐ¾ÑÑ Ð¸ Ð² Ð¿Ð¾Ð¼ÐµÑÐµÐ½Ð¸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58" y="3195177"/>
            <a:ext cx="4233593" cy="317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³ÑÐ¾Ð¼Ð°Ð´ÑÑÐºÑ ÑÐ¾Ð±Ð¾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2" y="3515686"/>
            <a:ext cx="3592969" cy="243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4890" y="6065329"/>
            <a:ext cx="4647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Аналізуємо ефективність застосування покарань</a:t>
            </a:r>
            <a:endParaRPr lang="ru-RU" b="1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2052" name="Picture 4" descr="ÐÐ°ÑÑÐ¸Ð½ÐºÐ¸ Ð¿Ð¾ Ð·Ð°Ð¿ÑÐ¾ÑÑ ÑÐ¾ÑÑÐ°Ð»ÑÐ·Ð°ÑÑÑ Ð·Ð°ÑÑÐ´Ð¶ÐµÐ½Ð¸Ñ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45" y="3515686"/>
            <a:ext cx="3250234" cy="243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523" y="5926829"/>
            <a:ext cx="4647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Налагоджуємо взаємодію з організаціями, які працюють із засудженими </a:t>
            </a:r>
            <a:endParaRPr lang="ru-RU" b="1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2056" name="Picture 8" descr="ÐÐ°ÑÑÐ¸Ð½ÐºÐ¸ Ð¿Ð¾ Ð·Ð°Ð¿ÑÐ¾ÑÑ Ð²Ð¸ÑÐ²Ð»ÑÑÐ¼Ð¾ Ð¿ÑÐ¸ÑÐ¸Ð½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3" y="0"/>
            <a:ext cx="3826565" cy="25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84890" y="2595377"/>
            <a:ext cx="4647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Виявляємо причини, що сприяли</a:t>
            </a:r>
          </a:p>
          <a:p>
            <a:pPr algn="ctr"/>
            <a:r>
              <a:rPr lang="uk-UA" b="1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вчиненню злочинів, попереджаємо їх у громаді</a:t>
            </a:r>
            <a:endParaRPr lang="ru-RU" b="1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2058" name="Picture 10" descr="ÐÐ°ÑÑÐ¸Ð½ÐºÐ¸ Ð¿Ð¾ Ð·Ð°Ð¿ÑÐ¾ÑÑ ÑÐ¾ÑÑÐ°Ð»ÑÐ·Ð°ÑÑÑ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79" y="26260"/>
            <a:ext cx="3826565" cy="252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05849" y="2439359"/>
            <a:ext cx="4647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Допомагаємо звільненим </a:t>
            </a:r>
          </a:p>
          <a:p>
            <a:pPr algn="ctr"/>
            <a:r>
              <a:rPr lang="uk-UA" b="1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вирішити їх проблеми, через надання правової допомоги</a:t>
            </a:r>
            <a:endParaRPr lang="ru-RU" b="1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dn.org.ua/wp-content/uploads/2019/04/IMG_9185-1024x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3" y="3245024"/>
            <a:ext cx="4229775" cy="282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Ð° Ð´Ð°Ð½Ð½Ð¾Ð¼ Ð¸Ð·Ð¾Ð±ÑÐ°Ð¶ÐµÐ½Ð¸Ð¸ Ð¼Ð¾Ð¶ÐµÑ Ð½Ð°ÑÐ¾Ð´Ð¸ÑÑÑÑ: 3 ÑÐµÐ»Ð¾Ð²ÐµÐºÐ°, Ð² Ð¿Ð¾Ð¼ÐµÑÐµÐ½Ð¸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6" y="3245024"/>
            <a:ext cx="3942660" cy="282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0091" y="1075911"/>
            <a:ext cx="68408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Constantia" panose="02030602050306030303" pitchFamily="18" charset="0"/>
                <a:ea typeface="Cambria" panose="02040503050406030204" pitchFamily="18" charset="0"/>
              </a:rPr>
              <a:t>Підписано меморандум про співпрацю між Центром, Чугуївським судом та районною радою. Прийнято Першу в Україні районну програму підтримки Центру</a:t>
            </a:r>
            <a:endParaRPr lang="ru-RU" sz="24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4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0141" y="1351722"/>
            <a:ext cx="67652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9600" dirty="0" smtClean="0">
                <a:solidFill>
                  <a:srgbClr val="002060"/>
                </a:solidFill>
                <a:latin typeface="Constantia" panose="02030602050306030303" pitchFamily="18" charset="0"/>
                <a:cs typeface="Gotham Pro Black" panose="02000903040000020004" pitchFamily="2" charset="0"/>
              </a:rPr>
              <a:t>Дякую </a:t>
            </a:r>
          </a:p>
          <a:p>
            <a:pPr algn="ctr"/>
            <a:r>
              <a:rPr lang="uk-UA" sz="9600" dirty="0" smtClean="0">
                <a:solidFill>
                  <a:srgbClr val="002060"/>
                </a:solidFill>
                <a:latin typeface="Constantia" panose="02030602050306030303" pitchFamily="18" charset="0"/>
                <a:cs typeface="Gotham Pro Black" panose="02000903040000020004" pitchFamily="2" charset="0"/>
              </a:rPr>
              <a:t>за увагу!</a:t>
            </a:r>
          </a:p>
          <a:p>
            <a:pPr algn="ctr"/>
            <a:endParaRPr lang="uk-UA" sz="2400" dirty="0">
              <a:solidFill>
                <a:srgbClr val="002060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0454" y="5261113"/>
            <a:ext cx="86735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Директор </a:t>
            </a:r>
            <a:r>
              <a:rPr lang="uk-UA" sz="1400" dirty="0" err="1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Цетру</a:t>
            </a:r>
            <a:endParaRPr lang="uk-UA" sz="1400" dirty="0" smtClean="0">
              <a:latin typeface="Gotham Pro Black" panose="02000903040000020004" pitchFamily="2" charset="0"/>
              <a:cs typeface="Gotham Pro Black" panose="02000903040000020004" pitchFamily="2" charset="0"/>
            </a:endParaRPr>
          </a:p>
          <a:p>
            <a:r>
              <a:rPr lang="uk-UA" sz="1400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Роман Лихачов</a:t>
            </a:r>
          </a:p>
          <a:p>
            <a:r>
              <a:rPr lang="uk-UA" sz="1400" dirty="0" err="1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тел</a:t>
            </a:r>
            <a:r>
              <a:rPr lang="uk-UA" sz="1400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. 067-57-55-939</a:t>
            </a:r>
          </a:p>
          <a:p>
            <a:pPr algn="ctr"/>
            <a:r>
              <a:rPr lang="uk-UA" sz="2400" dirty="0" smtClean="0">
                <a:solidFill>
                  <a:srgbClr val="00206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 </a:t>
            </a:r>
            <a:endParaRPr lang="uk-UA" sz="2400" dirty="0">
              <a:solidFill>
                <a:srgbClr val="002060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25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082364" y="2078448"/>
            <a:ext cx="5716591" cy="898525"/>
            <a:chOff x="1248" y="2030"/>
            <a:chExt cx="3601" cy="566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989" y="2073"/>
              <a:ext cx="28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latin typeface="Constantia" panose="02030602050306030303" pitchFamily="18" charset="0"/>
                  <a:cs typeface="Times New Roman" panose="02020603050405020304" pitchFamily="18" charset="0"/>
                </a:rPr>
                <a:t>Робота з особами, що вчинили </a:t>
              </a:r>
            </a:p>
            <a:p>
              <a:r>
                <a:rPr lang="uk-UA" sz="2400" dirty="0" smtClean="0">
                  <a:latin typeface="Constantia" panose="02030602050306030303" pitchFamily="18" charset="0"/>
                  <a:cs typeface="Times New Roman" panose="02020603050405020304" pitchFamily="18" charset="0"/>
                </a:rPr>
                <a:t>правопорушення</a:t>
              </a:r>
              <a:endParaRPr lang="en-US" sz="2400" dirty="0">
                <a:solidFill>
                  <a:srgbClr val="000000"/>
                </a:solidFill>
                <a:latin typeface="Constantia" panose="0203060205030603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082364" y="3432144"/>
            <a:ext cx="6021388" cy="555625"/>
            <a:chOff x="1248" y="2640"/>
            <a:chExt cx="3793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989" y="2682"/>
              <a:ext cx="30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>
                  <a:latin typeface="Constantia" panose="02030602050306030303" pitchFamily="18" charset="0"/>
                  <a:cs typeface="Times New Roman" panose="02020603050405020304" pitchFamily="18" charset="0"/>
                </a:rPr>
                <a:t>Альтернативне вирішення спорів</a:t>
              </a:r>
              <a:endParaRPr lang="en-US" sz="2400" dirty="0">
                <a:solidFill>
                  <a:srgbClr val="000000"/>
                </a:solidFill>
                <a:latin typeface="Constantia" panose="0203060205030603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2170930" y="4822007"/>
            <a:ext cx="5340350" cy="569913"/>
            <a:chOff x="1248" y="2030"/>
            <a:chExt cx="3364" cy="359"/>
          </a:xfrm>
        </p:grpSpPr>
        <p:sp>
          <p:nvSpPr>
            <p:cNvPr id="29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gray">
            <a:xfrm>
              <a:off x="1933" y="2098"/>
              <a:ext cx="26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uk-UA" sz="2400" dirty="0">
                  <a:latin typeface="Constantia" panose="02030602050306030303" pitchFamily="18" charset="0"/>
                </a:rPr>
                <a:t>Вирішення проблем громади</a:t>
              </a:r>
              <a:endParaRPr lang="ru-RU" sz="2400" dirty="0">
                <a:latin typeface="Constantia" panose="02030602050306030303" pitchFamily="18" charset="0"/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>
                  <a:solidFill>
                    <a:srgbClr val="FFFFFF"/>
                  </a:solidFill>
                </a:rPr>
                <a:t>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Text Box 15"/>
          <p:cNvSpPr txBox="1">
            <a:spLocks noChangeArrowheads="1"/>
          </p:cNvSpPr>
          <p:nvPr/>
        </p:nvSpPr>
        <p:spPr bwMode="gray">
          <a:xfrm>
            <a:off x="2158564" y="545095"/>
            <a:ext cx="612475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44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Напрямки діяльност</a:t>
            </a:r>
            <a:r>
              <a:rPr lang="uk-UA" sz="4400" b="1" dirty="0" smtClean="0">
                <a:latin typeface="Constantia" panose="02030602050306030303" pitchFamily="18" charset="0"/>
              </a:rPr>
              <a:t>і</a:t>
            </a:r>
            <a:endParaRPr lang="en-US" sz="44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dn.org.ua/wp-content/uploads/2019/01/viber-imag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764" y="3230218"/>
            <a:ext cx="4739858" cy="355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dn.org.ua/wp-content/uploads/2019/01/IMG_9277-22-12-18-02-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306957" cy="323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dn.org.ua/wp-content/uploads/2019/01/IMG_9276-22-12-18-02-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29" y="1"/>
            <a:ext cx="4386471" cy="32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gray">
          <a:xfrm>
            <a:off x="0" y="4472057"/>
            <a:ext cx="22322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Сформовано </a:t>
            </a:r>
          </a:p>
          <a:p>
            <a:pPr algn="ctr"/>
            <a:r>
              <a:rPr lang="uk-UA" sz="20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команду Центру</a:t>
            </a:r>
            <a:endParaRPr lang="en-US" sz="20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gray">
          <a:xfrm>
            <a:off x="7261588" y="4472057"/>
            <a:ext cx="16404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Проведено </a:t>
            </a:r>
          </a:p>
          <a:p>
            <a:pPr algn="ctr"/>
            <a:r>
              <a:rPr lang="uk-UA" sz="2000" b="1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навчання</a:t>
            </a:r>
            <a:endParaRPr lang="en-US" sz="20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gray">
          <a:xfrm>
            <a:off x="2409402" y="457444"/>
            <a:ext cx="57936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Запроваджено випуск дайджестів та відео консультації з актуальних правових питань</a:t>
            </a:r>
            <a:endParaRPr lang="en-US" sz="24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11" t="14537" r="66602" b="24413"/>
          <a:stretch/>
        </p:blipFill>
        <p:spPr>
          <a:xfrm>
            <a:off x="302305" y="2279374"/>
            <a:ext cx="3988905" cy="42405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8731" t="35734" r="44500" b="8469"/>
          <a:stretch/>
        </p:blipFill>
        <p:spPr>
          <a:xfrm>
            <a:off x="4709862" y="2653748"/>
            <a:ext cx="3739465" cy="319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8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Ð° Ð´Ð°Ð½Ð½Ð¾Ð¼ Ð¸Ð·Ð¾Ð±ÑÐ°Ð¶ÐµÐ½Ð¸Ð¸ Ð¼Ð¾Ð¶ÐµÑ Ð½Ð°ÑÐ¾Ð´Ð¸ÑÑÑÑ: Ð¾Ð´Ð¸Ð½ Ð¸Ð»Ð¸ Ð½ÐµÑÐºÐ¾Ð»ÑÐºÐ¾ ÑÐµÐ»Ð¾Ð²ÐµÐº, Ð»ÑÐ´Ð¸ ÑÐ¸Ð´ÑÑ, Ð³Ð¾ÑÑÐ¸Ð½Ð°Ñ Ð¸ Ð² Ð¿Ð¾Ð¼ÐµÑÐµÐ½Ð¸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2" y="3534674"/>
            <a:ext cx="3816060" cy="215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5"/>
          <p:cNvSpPr txBox="1">
            <a:spLocks noChangeArrowheads="1"/>
          </p:cNvSpPr>
          <p:nvPr/>
        </p:nvSpPr>
        <p:spPr bwMode="gray">
          <a:xfrm>
            <a:off x="1774291" y="192400"/>
            <a:ext cx="579369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Альтернативне вирішення спорів та профілактика правопорушень  серед учнівської молоді</a:t>
            </a:r>
            <a:endParaRPr lang="en-US" sz="2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gray">
          <a:xfrm>
            <a:off x="399845" y="2266365"/>
            <a:ext cx="389101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Проведено зустрічі з відділом </a:t>
            </a:r>
          </a:p>
          <a:p>
            <a:pPr algn="ctr"/>
            <a:r>
              <a:rPr lang="uk-UA" sz="14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освіти, райдержадміністрацією, педагогічними колективами</a:t>
            </a:r>
            <a:endParaRPr lang="en-US" sz="14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gray">
          <a:xfrm>
            <a:off x="4828351" y="2266365"/>
            <a:ext cx="389101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Ведеться постійна робота з учнями</a:t>
            </a:r>
          </a:p>
          <a:p>
            <a:pPr algn="ctr"/>
            <a:r>
              <a:rPr lang="uk-UA" sz="1400" b="1" dirty="0">
                <a:solidFill>
                  <a:srgbClr val="000000"/>
                </a:solidFill>
                <a:latin typeface="Constantia" panose="02030602050306030303" pitchFamily="18" charset="0"/>
              </a:rPr>
              <a:t>щ</a:t>
            </a:r>
            <a:r>
              <a:rPr lang="uk-UA" sz="14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одо просвіти переваг альтернативного вирішення спорів</a:t>
            </a:r>
            <a:endParaRPr lang="en-US" sz="14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9219" name="Picture 3" descr="53355815_1206486102848212_1662713261985890304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28" y="3534674"/>
            <a:ext cx="3853537" cy="217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1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gray">
          <a:xfrm>
            <a:off x="1521506" y="669480"/>
            <a:ext cx="718517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 </a:t>
            </a:r>
            <a:r>
              <a:rPr lang="uk-UA" sz="24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На рахунку Центру три успішних </a:t>
            </a:r>
          </a:p>
          <a:p>
            <a:pPr algn="ctr"/>
            <a:r>
              <a:rPr lang="uk-UA" sz="24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кейси</a:t>
            </a:r>
            <a:r>
              <a:rPr lang="en-US" sz="24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з альтернативного вирішення спорів </a:t>
            </a:r>
            <a:endParaRPr lang="en-US" sz="24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11266" name="Picture 2" descr="ÐÐ°ÑÑÐ¸Ð½ÐºÐ¸ Ð¿Ð¾ Ð·Ð°Ð¿ÑÐ¾ÑÑ Ð¼ÑÑÑÐµ Ð¿ÑÐ¾Ð¶Ð¸Ð²Ð°Ð½Ð½Ñ Ð´Ð¸ÑÐ¸Ð½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35" y="3472691"/>
            <a:ext cx="2587626" cy="18048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gray">
          <a:xfrm>
            <a:off x="-125059" y="2597670"/>
            <a:ext cx="38910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Визначення місця</a:t>
            </a:r>
          </a:p>
          <a:p>
            <a:pPr algn="ctr"/>
            <a:r>
              <a:rPr lang="uk-UA" sz="14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проживання дитини</a:t>
            </a:r>
            <a:endParaRPr lang="en-US" sz="14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11268" name="Picture 4" descr="ÐÐ°ÑÑÐ¸Ð½ÐºÐ¸ Ð¿Ð¾ Ð·Ð°Ð¿ÑÐ¾ÑÑ ÐÐ¢Ð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644" y="3462137"/>
            <a:ext cx="2415348" cy="18154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gray">
          <a:xfrm>
            <a:off x="2665361" y="2597670"/>
            <a:ext cx="38910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Відшкодування </a:t>
            </a:r>
          </a:p>
          <a:p>
            <a:pPr algn="ctr"/>
            <a:r>
              <a:rPr lang="uk-UA" sz="14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шкоди внаслідок ДТП</a:t>
            </a:r>
            <a:endParaRPr lang="en-US" sz="14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1127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3571806"/>
            <a:ext cx="2249461" cy="170575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gray">
          <a:xfrm>
            <a:off x="5627223" y="2597914"/>
            <a:ext cx="38910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Визначення</a:t>
            </a:r>
          </a:p>
          <a:p>
            <a:pPr algn="ctr"/>
            <a:r>
              <a:rPr lang="uk-UA" sz="14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розміру аліментів</a:t>
            </a:r>
            <a:endParaRPr lang="en-US" sz="14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9392" y="2859157"/>
            <a:ext cx="5241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Конкурс </a:t>
            </a:r>
            <a:r>
              <a:rPr lang="ru-RU" b="1" dirty="0" err="1">
                <a:solidFill>
                  <a:srgbClr val="000000"/>
                </a:solidFill>
                <a:latin typeface="Constantia" panose="02030602050306030303" pitchFamily="18" charset="0"/>
              </a:rPr>
              <a:t>учнівських</a:t>
            </a:r>
            <a:r>
              <a:rPr lang="ru-RU" b="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есе</a:t>
            </a:r>
            <a:endParaRPr lang="ru-RU" b="1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onstantia" panose="02030602050306030303" pitchFamily="18" charset="0"/>
              </a:rPr>
              <a:t>«Права </a:t>
            </a:r>
            <a:r>
              <a:rPr lang="ru-RU" b="1" dirty="0" err="1">
                <a:solidFill>
                  <a:srgbClr val="000000"/>
                </a:solidFill>
                <a:latin typeface="Constantia" panose="02030602050306030303" pitchFamily="18" charset="0"/>
              </a:rPr>
              <a:t>людини</a:t>
            </a:r>
            <a:r>
              <a:rPr lang="ru-RU" b="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Constantia" panose="02030602050306030303" pitchFamily="18" charset="0"/>
              </a:rPr>
              <a:t>крізь</a:t>
            </a:r>
            <a:r>
              <a:rPr lang="ru-RU" b="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призму </a:t>
            </a:r>
            <a:r>
              <a:rPr lang="ru-RU" b="1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сучасності</a:t>
            </a:r>
            <a:r>
              <a:rPr lang="ru-RU" b="1" dirty="0">
                <a:solidFill>
                  <a:srgbClr val="000000"/>
                </a:solidFill>
                <a:latin typeface="Constantia" panose="02030602050306030303" pitchFamily="18" charset="0"/>
              </a:rPr>
              <a:t>»</a:t>
            </a:r>
            <a:endParaRPr lang="ru-RU" b="1" dirty="0"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9596" y="413419"/>
            <a:ext cx="690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Constantia" panose="02030602050306030303" pitchFamily="18" charset="0"/>
                <a:cs typeface="Gotham Pro" panose="02000503040000020004" pitchFamily="2" charset="0"/>
              </a:rPr>
              <a:t>Центром проводяться </a:t>
            </a:r>
          </a:p>
          <a:p>
            <a:pPr algn="ctr"/>
            <a:r>
              <a:rPr lang="uk-UA" sz="2400" b="1" dirty="0" smtClean="0">
                <a:latin typeface="Constantia" panose="02030602050306030303" pitchFamily="18" charset="0"/>
                <a:cs typeface="Gotham Pro" panose="02000503040000020004" pitchFamily="2" charset="0"/>
              </a:rPr>
              <a:t>тематичні конкурси  серед учнівської молоді </a:t>
            </a:r>
            <a:endParaRPr lang="ru-RU" sz="2400" b="1" dirty="0">
              <a:latin typeface="Constantia" panose="02030602050306030303" pitchFamily="18" charset="0"/>
              <a:cs typeface="Gotham Pro" panose="02000503040000020004" pitchFamily="2" charset="0"/>
            </a:endParaRPr>
          </a:p>
        </p:txBody>
      </p:sp>
      <p:pic>
        <p:nvPicPr>
          <p:cNvPr id="12290" name="Picture 2" descr="https://ldn.org.ua/wp-content/uploads/2018/12/48935179_193063358314855_752242982931293798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91" y="3874096"/>
            <a:ext cx="4072207" cy="229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Ð° Ð´Ð°Ð½Ð½Ð¾Ð¼ Ð¸Ð·Ð¾Ð±ÑÐ°Ð¶ÐµÐ½Ð¸Ð¸ Ð¼Ð¾Ð¶ÐµÑ Ð½Ð°ÑÐ¾Ð´Ð¸ÑÑÑÑ: 1 ÑÐµÐ»Ð¾Ð²ÐµÐº, Ð² Ð¿Ð¾Ð¼ÐµÑÐµÐ½Ð¸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80" y="2859157"/>
            <a:ext cx="2755623" cy="367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55165" y="1844218"/>
            <a:ext cx="5241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Конкурс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«</a:t>
            </a:r>
            <a:r>
              <a:rPr lang="ru-RU" b="1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Правосуддя</a:t>
            </a:r>
            <a:r>
              <a:rPr lang="ru-RU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очима</a:t>
            </a:r>
            <a:r>
              <a:rPr lang="ru-RU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школяра»</a:t>
            </a:r>
            <a:endParaRPr lang="ru-RU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Ð° Ð´Ð°Ð½Ð½Ð¾Ð¼ Ð¸Ð·Ð¾Ð±ÑÐ°Ð¶ÐµÐ½Ð¸Ð¸ Ð¼Ð¾Ð¶ÐµÑ Ð½Ð°ÑÐ¾Ð´Ð¸ÑÑÑÑ: 14 ÑÐµÐ»Ð¾Ð²ÐµÐº, Ð² ÑÐ¾Ð¼ ÑÐ¸ÑÐ»Ðµ Ð Ð¾Ð¼Ð°Ð½ ÐÐ¸ÑÐ°ÑÐ¾Ð² Ð¸ ÐÐ¾Ð½Ð´Ð°ÑÐµÐ½ÐºÐ¾ ÐÑÐ¸Ð½Ð°, Ð»ÑÐ´Ð¸ ÑÐ»ÑÐ±Ð°ÑÑÑÑ, Ð»ÑÐ´Ð¸ ÑÑÐ¾Ñ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32" y="2851219"/>
            <a:ext cx="3886338" cy="291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5601" y="670029"/>
            <a:ext cx="52446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Constantia" panose="02030602050306030303" pitchFamily="18" charset="0"/>
                <a:cs typeface="Gotham Pro Black" panose="02000903040000020004" pitchFamily="2" charset="0"/>
              </a:rPr>
              <a:t>Представники Центру переймають досвід в Сполучених Штатах Америки за підтримки програми «Нове правосуддя» </a:t>
            </a:r>
            <a:endParaRPr lang="uk-UA" b="1" dirty="0">
              <a:latin typeface="Constantia" panose="02030602050306030303" pitchFamily="18" charset="0"/>
              <a:cs typeface="Gotham Pro Black" panose="02000903040000020004" pitchFamily="2" charset="0"/>
            </a:endParaRPr>
          </a:p>
        </p:txBody>
      </p:sp>
      <p:pic>
        <p:nvPicPr>
          <p:cNvPr id="1028" name="Picture 4" descr="ÐÐ° Ð´Ð°Ð½Ð½Ð¾Ð¼ Ð¸Ð·Ð¾Ð±ÑÐ°Ð¶ÐµÐ½Ð¸Ð¸ Ð¼Ð¾Ð¶ÐµÑ Ð½Ð°ÑÐ¾Ð´Ð¸ÑÑÑÑ: 15 ÑÐµÐ»Ð¾Ð²ÐµÐº, Ð² ÑÐ¾Ð¼ ÑÐ¸ÑÐ»Ðµ Ð Ð¾Ð¼Ð°Ð½ ÐÐ¸ÑÐ°ÑÐ¾Ð² Ð¸ ÐÐ¾Ð½Ð´Ð°ÑÐµÐ½ÐºÐ¾ ÐÑÐ¸Ð½Ð°, Ð»ÑÐ´Ð¸ ÑÐ»ÑÐ±Ð°ÑÑÑÑ, Ð»ÑÐ´Ð¸ ÑÑÐ¾ÑÑ Ð¸ Ð² Ð¿Ð¾Ð¼ÐµÑÐµÐ½Ð¸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92" y="2851218"/>
            <a:ext cx="3886338" cy="291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4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897" t="27762" r="24844" b="24412"/>
          <a:stretch/>
        </p:blipFill>
        <p:spPr>
          <a:xfrm>
            <a:off x="2965069" y="1175217"/>
            <a:ext cx="4200939" cy="2390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11" y="3928329"/>
            <a:ext cx="2473742" cy="1950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11635" y="3928329"/>
            <a:ext cx="3419526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b="1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Збільшено видатки </a:t>
            </a:r>
          </a:p>
          <a:p>
            <a:r>
              <a:rPr lang="uk-UA" sz="1600" b="1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на встановлення камер.</a:t>
            </a:r>
          </a:p>
          <a:p>
            <a:endParaRPr lang="uk-UA" sz="1600" b="1" dirty="0" smtClean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b="1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Вирішується питання</a:t>
            </a:r>
          </a:p>
          <a:p>
            <a:r>
              <a:rPr lang="uk-UA" sz="1600" b="1" dirty="0">
                <a:latin typeface="Gotham Pro" panose="02000503040000020004" pitchFamily="2" charset="0"/>
                <a:cs typeface="Gotham Pro" panose="02000503040000020004" pitchFamily="2" charset="0"/>
              </a:rPr>
              <a:t>с</a:t>
            </a:r>
            <a:r>
              <a:rPr lang="uk-UA" sz="1600" b="1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истематизації інформації</a:t>
            </a:r>
          </a:p>
          <a:p>
            <a:r>
              <a:rPr lang="uk-UA" sz="1600" b="1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з камер .</a:t>
            </a:r>
            <a:endParaRPr lang="en-US" sz="1600" b="1" dirty="0" smtClean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endParaRPr lang="en-US" sz="1600" b="1" dirty="0" smtClean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b="1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До складу координаційної</a:t>
            </a:r>
          </a:p>
          <a:p>
            <a:r>
              <a:rPr lang="uk-UA" sz="1600" b="1" dirty="0" smtClean="0">
                <a:latin typeface="Gotham Pro" panose="02000503040000020004" pitchFamily="2" charset="0"/>
                <a:cs typeface="Gotham Pro" panose="02000503040000020004" pitchFamily="2" charset="0"/>
              </a:rPr>
              <a:t> ради залучено громадськість</a:t>
            </a:r>
            <a:endParaRPr lang="uk-UA" sz="1600" b="1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endParaRPr lang="uk-UA" sz="1600" b="1" dirty="0" smtClean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4" y="3928329"/>
            <a:ext cx="2600741" cy="19505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43197" y="377998"/>
            <a:ext cx="5244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Constantia" panose="02030602050306030303" pitchFamily="18" charset="0"/>
                <a:cs typeface="Gotham Pro Black" panose="02000903040000020004" pitchFamily="2" charset="0"/>
              </a:rPr>
              <a:t>«Реанімовано» Координаційну раду протидії злочинності. Внесено зміни до Програми </a:t>
            </a:r>
            <a:endParaRPr lang="uk-UA" b="1" dirty="0">
              <a:latin typeface="Constantia" panose="02030602050306030303" pitchFamily="18" charset="0"/>
              <a:cs typeface="Gotham Pro Black" panose="020009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254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SimSun</vt:lpstr>
      <vt:lpstr>Arial</vt:lpstr>
      <vt:lpstr>Calibri</vt:lpstr>
      <vt:lpstr>Calibri Light</vt:lpstr>
      <vt:lpstr>Cambria</vt:lpstr>
      <vt:lpstr>Constantia</vt:lpstr>
      <vt:lpstr>Gotham Pro</vt:lpstr>
      <vt:lpstr>Gotham Pro Black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Admin</cp:lastModifiedBy>
  <cp:revision>136</cp:revision>
  <dcterms:created xsi:type="dcterms:W3CDTF">2014-11-21T11:00:06Z</dcterms:created>
  <dcterms:modified xsi:type="dcterms:W3CDTF">2019-05-28T19:22:36Z</dcterms:modified>
</cp:coreProperties>
</file>